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Hind Vadodara"/>
      <p:regular r:id="rId23"/>
      <p:bold r:id="rId24"/>
    </p:embeddedFont>
    <p:embeddedFont>
      <p:font typeface="Teko"/>
      <p:regular r:id="rId25"/>
      <p:bold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Hind Vadodara Light"/>
      <p:regular r:id="rId31"/>
      <p:bold r:id="rId32"/>
    </p:embeddedFont>
    <p:embeddedFont>
      <p:font typeface="Hind Vadodara Medium"/>
      <p:regular r:id="rId33"/>
      <p:bold r:id="rId34"/>
    </p:embeddedFont>
    <p:embeddedFont>
      <p:font typeface="Teko Light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indVadodara-bold.fntdata"/><Relationship Id="rId23" Type="http://schemas.openxmlformats.org/officeDocument/2006/relationships/font" Target="fonts/HindVadodar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eko-bold.fntdata"/><Relationship Id="rId25" Type="http://schemas.openxmlformats.org/officeDocument/2006/relationships/font" Target="fonts/Teko-regular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indVadodaraLight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HindVadodaraMedium-regular.fntdata"/><Relationship Id="rId10" Type="http://schemas.openxmlformats.org/officeDocument/2006/relationships/slide" Target="slides/slide6.xml"/><Relationship Id="rId32" Type="http://schemas.openxmlformats.org/officeDocument/2006/relationships/font" Target="fonts/HindVadodaraLight-bold.fntdata"/><Relationship Id="rId13" Type="http://schemas.openxmlformats.org/officeDocument/2006/relationships/slide" Target="slides/slide9.xml"/><Relationship Id="rId35" Type="http://schemas.openxmlformats.org/officeDocument/2006/relationships/font" Target="fonts/TekoLight-regular.fntdata"/><Relationship Id="rId12" Type="http://schemas.openxmlformats.org/officeDocument/2006/relationships/slide" Target="slides/slide8.xml"/><Relationship Id="rId34" Type="http://schemas.openxmlformats.org/officeDocument/2006/relationships/font" Target="fonts/HindVadodara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Teko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91c0026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91c0026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91c0026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91c0026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91c002665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91c002665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91c00266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91c00266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91c002665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91c002665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91c002665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91c002665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91c002665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91c002665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33b3041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33b3041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33b3041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33b3041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91c00266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91c00266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91c00266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91c00266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33b3041c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33b3041c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33b3041c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33b3041c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91c0026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91c0026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91c00266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91c00266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91c00266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91c00266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91c00266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91c00266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s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s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s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41.png"/><Relationship Id="rId5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Relationship Id="rId8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7.png"/><Relationship Id="rId7" Type="http://schemas.openxmlformats.org/officeDocument/2006/relationships/image" Target="../media/image39.png"/><Relationship Id="rId8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2481750" y="581725"/>
            <a:ext cx="4180500" cy="25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DE LA VC A LA INDÚSTRIA FARMACÉUTICA</a:t>
            </a:r>
            <a:endParaRPr/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3335100" y="3510376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Tomás Cantón Cordeiro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Adrià Olomí Farré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23 de mayo, 2023.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1274750" y="283600"/>
            <a:ext cx="72384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eko"/>
                <a:ea typeface="Teko"/>
                <a:cs typeface="Teko"/>
                <a:sym typeface="Teko"/>
              </a:rPr>
              <a:t>ELEMENTOS DE LA VISIÓN ARTIFICIAL</a:t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1506" r="0" t="2742"/>
          <a:stretch/>
        </p:blipFill>
        <p:spPr>
          <a:xfrm>
            <a:off x="519750" y="1276700"/>
            <a:ext cx="4947000" cy="29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/>
          <p:nvPr/>
        </p:nvSpPr>
        <p:spPr>
          <a:xfrm>
            <a:off x="5845525" y="3102450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PROCESAMIENTO DE IMÁGENES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47" name="Google Shape;247;p34"/>
          <p:cNvSpPr/>
          <p:nvPr/>
        </p:nvSpPr>
        <p:spPr>
          <a:xfrm>
            <a:off x="5845525" y="2429100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CÁMARA Y LENTES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48" name="Google Shape;248;p34"/>
          <p:cNvSpPr/>
          <p:nvPr/>
        </p:nvSpPr>
        <p:spPr>
          <a:xfrm>
            <a:off x="5902300" y="1194550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SENSORES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5902300" y="1811825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SISTEMA DE ILUMINACIÓN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5902300" y="3775800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SOFTWARE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1360950" y="186100"/>
            <a:ext cx="6599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eko"/>
                <a:ea typeface="Teko"/>
                <a:cs typeface="Teko"/>
                <a:sym typeface="Teko"/>
              </a:rPr>
              <a:t>METODOLOGÍA</a:t>
            </a:r>
            <a:r>
              <a:rPr lang="es"/>
              <a:t> </a:t>
            </a:r>
            <a:endParaRPr/>
          </a:p>
        </p:txBody>
      </p:sp>
      <p:sp>
        <p:nvSpPr>
          <p:cNvPr id="256" name="Google Shape;256;p35"/>
          <p:cNvSpPr txBox="1"/>
          <p:nvPr/>
        </p:nvSpPr>
        <p:spPr>
          <a:xfrm flipH="1">
            <a:off x="125" y="3456487"/>
            <a:ext cx="2302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83536"/>
                </a:solidFill>
                <a:latin typeface="Teko Light"/>
                <a:ea typeface="Teko Light"/>
                <a:cs typeface="Teko Light"/>
                <a:sym typeface="Teko Light"/>
              </a:rPr>
              <a:t>CAPTURA</a:t>
            </a:r>
            <a:endParaRPr sz="2200">
              <a:solidFill>
                <a:srgbClr val="383536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 flipH="1">
            <a:off x="4604505" y="3456487"/>
            <a:ext cx="2302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83536"/>
                </a:solidFill>
                <a:latin typeface="Teko Light"/>
                <a:ea typeface="Teko Light"/>
                <a:cs typeface="Teko Light"/>
                <a:sym typeface="Teko Light"/>
              </a:rPr>
              <a:t>SEGMENTACIÓN</a:t>
            </a:r>
            <a:endParaRPr sz="2200">
              <a:solidFill>
                <a:srgbClr val="383536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 flipH="1">
            <a:off x="6841500" y="1179650"/>
            <a:ext cx="2302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83536"/>
                </a:solidFill>
                <a:latin typeface="Teko Light"/>
                <a:ea typeface="Teko Light"/>
                <a:cs typeface="Teko Light"/>
                <a:sym typeface="Teko Light"/>
              </a:rPr>
              <a:t>CLASIFICACIÓN</a:t>
            </a:r>
            <a:endParaRPr sz="2200">
              <a:solidFill>
                <a:srgbClr val="383536"/>
              </a:solidFill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83536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 flipH="1">
            <a:off x="2278740" y="1179650"/>
            <a:ext cx="2302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83536"/>
                </a:solidFill>
                <a:latin typeface="Teko Light"/>
                <a:ea typeface="Teko Light"/>
                <a:cs typeface="Teko Light"/>
                <a:sym typeface="Teko Light"/>
              </a:rPr>
              <a:t>PREPROCESO</a:t>
            </a:r>
            <a:endParaRPr sz="2200">
              <a:solidFill>
                <a:srgbClr val="383536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grpSp>
        <p:nvGrpSpPr>
          <p:cNvPr id="260" name="Google Shape;260;p35"/>
          <p:cNvGrpSpPr/>
          <p:nvPr/>
        </p:nvGrpSpPr>
        <p:grpSpPr>
          <a:xfrm>
            <a:off x="834390" y="2121043"/>
            <a:ext cx="3204129" cy="1175165"/>
            <a:chOff x="1166400" y="2429325"/>
            <a:chExt cx="2171408" cy="741991"/>
          </a:xfrm>
        </p:grpSpPr>
        <p:sp>
          <p:nvSpPr>
            <p:cNvPr id="261" name="Google Shape;261;p35"/>
            <p:cNvSpPr/>
            <p:nvPr/>
          </p:nvSpPr>
          <p:spPr>
            <a:xfrm>
              <a:off x="1166400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1183285" y="2583183"/>
              <a:ext cx="424800" cy="424800"/>
            </a:xfrm>
            <a:prstGeom prst="ellipse">
              <a:avLst/>
            </a:pr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35"/>
          <p:cNvGrpSpPr/>
          <p:nvPr/>
        </p:nvGrpSpPr>
        <p:grpSpPr>
          <a:xfrm>
            <a:off x="3105806" y="2121043"/>
            <a:ext cx="3204129" cy="1175165"/>
            <a:chOff x="2705717" y="2429325"/>
            <a:chExt cx="2171408" cy="741991"/>
          </a:xfrm>
        </p:grpSpPr>
        <p:sp>
          <p:nvSpPr>
            <p:cNvPr id="264" name="Google Shape;264;p35"/>
            <p:cNvSpPr/>
            <p:nvPr/>
          </p:nvSpPr>
          <p:spPr>
            <a:xfrm>
              <a:off x="2705717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2727706" y="2575856"/>
              <a:ext cx="424800" cy="424800"/>
            </a:xfrm>
            <a:prstGeom prst="ellipse">
              <a:avLst/>
            </a:pr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35"/>
          <p:cNvGrpSpPr/>
          <p:nvPr/>
        </p:nvGrpSpPr>
        <p:grpSpPr>
          <a:xfrm>
            <a:off x="5393213" y="2121043"/>
            <a:ext cx="3204129" cy="1175165"/>
            <a:chOff x="4255870" y="2429325"/>
            <a:chExt cx="2171408" cy="741991"/>
          </a:xfrm>
        </p:grpSpPr>
        <p:sp>
          <p:nvSpPr>
            <p:cNvPr id="267" name="Google Shape;267;p35"/>
            <p:cNvSpPr/>
            <p:nvPr/>
          </p:nvSpPr>
          <p:spPr>
            <a:xfrm>
              <a:off x="4255870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4273846" y="2583183"/>
              <a:ext cx="424800" cy="424800"/>
            </a:xfrm>
            <a:prstGeom prst="ellipse">
              <a:avLst/>
            </a:pr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35"/>
          <p:cNvGrpSpPr/>
          <p:nvPr/>
        </p:nvGrpSpPr>
        <p:grpSpPr>
          <a:xfrm>
            <a:off x="834730" y="2121043"/>
            <a:ext cx="3204129" cy="1175165"/>
            <a:chOff x="5806024" y="2429325"/>
            <a:chExt cx="2171408" cy="741991"/>
          </a:xfrm>
        </p:grpSpPr>
        <p:sp>
          <p:nvSpPr>
            <p:cNvPr id="270" name="Google Shape;270;p35"/>
            <p:cNvSpPr/>
            <p:nvPr/>
          </p:nvSpPr>
          <p:spPr>
            <a:xfrm>
              <a:off x="5806024" y="2429325"/>
              <a:ext cx="2171408" cy="741991"/>
            </a:xfrm>
            <a:custGeom>
              <a:rect b="b" l="l" r="r" t="t"/>
              <a:pathLst>
                <a:path extrusionOk="0" h="56814" w="166264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5815127" y="2583183"/>
              <a:ext cx="424800" cy="424800"/>
            </a:xfrm>
            <a:prstGeom prst="ellipse">
              <a:avLst/>
            </a:pr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5"/>
          <p:cNvSpPr txBox="1"/>
          <p:nvPr/>
        </p:nvSpPr>
        <p:spPr>
          <a:xfrm flipH="1">
            <a:off x="3022298" y="2187838"/>
            <a:ext cx="815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Teko Light"/>
                <a:ea typeface="Teko Light"/>
                <a:cs typeface="Teko Light"/>
                <a:sym typeface="Teko Light"/>
              </a:rPr>
              <a:t>02</a:t>
            </a:r>
            <a:endParaRPr sz="2200">
              <a:solidFill>
                <a:srgbClr val="FFFFFF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 flipH="1">
            <a:off x="743463" y="2211558"/>
            <a:ext cx="815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Teko Light"/>
                <a:ea typeface="Teko Light"/>
                <a:cs typeface="Teko Light"/>
                <a:sym typeface="Teko Light"/>
              </a:rPr>
              <a:t>01</a:t>
            </a:r>
            <a:endParaRPr sz="2200">
              <a:solidFill>
                <a:srgbClr val="FFFFFF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 flipH="1">
            <a:off x="5303669" y="2211558"/>
            <a:ext cx="815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Teko Light"/>
                <a:ea typeface="Teko Light"/>
                <a:cs typeface="Teko Light"/>
                <a:sym typeface="Teko Light"/>
              </a:rPr>
              <a:t>03</a:t>
            </a:r>
            <a:endParaRPr sz="2200">
              <a:solidFill>
                <a:srgbClr val="FFFFFF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 flipH="1">
            <a:off x="7585053" y="2211558"/>
            <a:ext cx="815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 b="1" sz="22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idx="6" type="title"/>
          </p:nvPr>
        </p:nvSpPr>
        <p:spPr>
          <a:xfrm>
            <a:off x="150" y="283600"/>
            <a:ext cx="9144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eko"/>
                <a:ea typeface="Teko"/>
                <a:cs typeface="Teko"/>
                <a:sym typeface="Teko"/>
              </a:rPr>
              <a:t>APLICACIONES EN LA INDUSTRIA</a:t>
            </a:r>
            <a:r>
              <a:rPr lang="es"/>
              <a:t> </a:t>
            </a:r>
            <a:endParaRPr/>
          </a:p>
        </p:txBody>
      </p:sp>
      <p:sp>
        <p:nvSpPr>
          <p:cNvPr id="281" name="Google Shape;281;p36"/>
          <p:cNvSpPr/>
          <p:nvPr/>
        </p:nvSpPr>
        <p:spPr>
          <a:xfrm>
            <a:off x="617400" y="16591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 txBox="1"/>
          <p:nvPr>
            <p:ph idx="4" type="ctrTitle"/>
          </p:nvPr>
        </p:nvSpPr>
        <p:spPr>
          <a:xfrm flipH="1">
            <a:off x="1058925" y="2969650"/>
            <a:ext cx="1692900" cy="8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Teko"/>
                <a:ea typeface="Teko"/>
                <a:cs typeface="Teko"/>
                <a:sym typeface="Teko"/>
              </a:rPr>
              <a:t>INSPECCIÓN DE CALIDAD DE CÁPSULAS CON VISIÓN ARTIFICIAL</a:t>
            </a:r>
            <a:endParaRPr b="1" sz="20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100" y="1536425"/>
            <a:ext cx="4689275" cy="2608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idx="6" type="title"/>
          </p:nvPr>
        </p:nvSpPr>
        <p:spPr>
          <a:xfrm>
            <a:off x="0" y="283600"/>
            <a:ext cx="9144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eko"/>
                <a:ea typeface="Teko"/>
                <a:cs typeface="Teko"/>
                <a:sym typeface="Teko"/>
              </a:rPr>
              <a:t>APLICACIONES EN LA INDUSTRIA</a:t>
            </a:r>
            <a:r>
              <a:rPr lang="e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3337499" y="21163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 txBox="1"/>
          <p:nvPr>
            <p:ph idx="2" type="ctrTitle"/>
          </p:nvPr>
        </p:nvSpPr>
        <p:spPr>
          <a:xfrm flipH="1">
            <a:off x="3791750" y="4024000"/>
            <a:ext cx="17421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Teko"/>
                <a:ea typeface="Teko"/>
                <a:cs typeface="Teko"/>
                <a:sym typeface="Teko"/>
              </a:rPr>
              <a:t>DETECCIÓN AUTOMATIZADA PARA EL ENVASADO DE BLISTERS</a:t>
            </a:r>
            <a:endParaRPr b="1" sz="20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2" y="1174638"/>
            <a:ext cx="3712068" cy="19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775" y="1029227"/>
            <a:ext cx="2633675" cy="16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775" y="3075303"/>
            <a:ext cx="2633675" cy="162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idx="6" type="title"/>
          </p:nvPr>
        </p:nvSpPr>
        <p:spPr>
          <a:xfrm>
            <a:off x="0" y="283600"/>
            <a:ext cx="9144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eko"/>
                <a:ea typeface="Teko"/>
                <a:cs typeface="Teko"/>
                <a:sym typeface="Teko"/>
              </a:rPr>
              <a:t>APLICACIONES EN LA INDUSTRIA</a:t>
            </a:r>
            <a:r>
              <a:rPr lang="e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6052044" y="167817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 txBox="1"/>
          <p:nvPr>
            <p:ph type="ctrTitle"/>
          </p:nvPr>
        </p:nvSpPr>
        <p:spPr>
          <a:xfrm flipH="1">
            <a:off x="6359250" y="2958875"/>
            <a:ext cx="1854600" cy="8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Teko"/>
                <a:ea typeface="Teko"/>
                <a:cs typeface="Teko"/>
                <a:sym typeface="Teko"/>
              </a:rPr>
              <a:t>VISUALIZACIÓN DE IMPRESIONES EN TABLETAS</a:t>
            </a:r>
            <a:endParaRPr b="1" sz="20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75" y="1607287"/>
            <a:ext cx="3830194" cy="2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 txBox="1"/>
          <p:nvPr>
            <p:ph idx="6" type="title"/>
          </p:nvPr>
        </p:nvSpPr>
        <p:spPr>
          <a:xfrm>
            <a:off x="0" y="283600"/>
            <a:ext cx="9144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eko"/>
                <a:ea typeface="Teko"/>
                <a:cs typeface="Teko"/>
                <a:sym typeface="Teko"/>
              </a:rPr>
              <a:t>APLICACIONES HOSPITALARIAS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025" y="1463250"/>
            <a:ext cx="5207949" cy="25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9"/>
          <p:cNvSpPr/>
          <p:nvPr/>
        </p:nvSpPr>
        <p:spPr>
          <a:xfrm>
            <a:off x="1124100" y="4240700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MANTENER VOLUMEN DE STOCK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1" name="Google Shape;311;p39"/>
          <p:cNvSpPr/>
          <p:nvPr/>
        </p:nvSpPr>
        <p:spPr>
          <a:xfrm>
            <a:off x="5352300" y="4240700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EFICIENCIA DE RECURSOS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idx="6" type="title"/>
          </p:nvPr>
        </p:nvSpPr>
        <p:spPr>
          <a:xfrm>
            <a:off x="1587250" y="283600"/>
            <a:ext cx="596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DISTRIBUCIÓN UNIDOSIS DE MEDICAMENTOS</a:t>
            </a:r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75" y="1147225"/>
            <a:ext cx="2193175" cy="16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425" y="1268500"/>
            <a:ext cx="2193175" cy="163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778" y="1160778"/>
            <a:ext cx="2193175" cy="161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0638" y="3082056"/>
            <a:ext cx="2336325" cy="190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5776" y="3487646"/>
            <a:ext cx="2193175" cy="109225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>
            <a:off x="2743675" y="3688600"/>
            <a:ext cx="636300" cy="39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/>
          <p:nvPr/>
        </p:nvSpPr>
        <p:spPr>
          <a:xfrm>
            <a:off x="5736950" y="3780325"/>
            <a:ext cx="636300" cy="39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"/>
          <p:cNvSpPr/>
          <p:nvPr/>
        </p:nvSpPr>
        <p:spPr>
          <a:xfrm>
            <a:off x="2743675" y="1730788"/>
            <a:ext cx="636300" cy="39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"/>
          <p:cNvSpPr/>
          <p:nvPr/>
        </p:nvSpPr>
        <p:spPr>
          <a:xfrm>
            <a:off x="5764025" y="1730800"/>
            <a:ext cx="636300" cy="39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650" y="3204913"/>
            <a:ext cx="2193175" cy="165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idx="6" type="title"/>
          </p:nvPr>
        </p:nvSpPr>
        <p:spPr>
          <a:xfrm>
            <a:off x="1736700" y="56825"/>
            <a:ext cx="56706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eko"/>
                <a:ea typeface="Teko"/>
                <a:cs typeface="Teko"/>
                <a:sym typeface="Teko"/>
              </a:rPr>
              <a:t>PERSPECTIVAS DE FUTURO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125" y="1019621"/>
            <a:ext cx="1024879" cy="102487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/>
          <p:nvPr/>
        </p:nvSpPr>
        <p:spPr>
          <a:xfrm>
            <a:off x="994200" y="2165256"/>
            <a:ext cx="2982600" cy="566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PROGRESO DE LA IA Y </a:t>
            </a:r>
            <a:r>
              <a:rPr i="1" lang="es" sz="1800">
                <a:latin typeface="Teko"/>
                <a:ea typeface="Teko"/>
                <a:cs typeface="Teko"/>
                <a:sym typeface="Teko"/>
              </a:rPr>
              <a:t>DEEP LEARNING</a:t>
            </a:r>
            <a:endParaRPr i="1"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4659875" y="2165256"/>
            <a:ext cx="2982600" cy="566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INTEGRACIÓN CON OTRAS TECNOLOGÍAS</a:t>
            </a:r>
            <a:endParaRPr i="1"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994200" y="4195468"/>
            <a:ext cx="2982600" cy="566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AUTOMATIZACIÓN Y ROBÓTICA</a:t>
            </a:r>
            <a:endParaRPr i="1"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4659875" y="4195468"/>
            <a:ext cx="2982600" cy="566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eko"/>
                <a:ea typeface="Teko"/>
                <a:cs typeface="Teko"/>
                <a:sym typeface="Teko"/>
              </a:rPr>
              <a:t>PERSONALIZACIÓN Y MEDICINA DE PRECISIÓN</a:t>
            </a:r>
            <a:endParaRPr i="1" sz="16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675" y="952556"/>
            <a:ext cx="1159012" cy="115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6000" y="2953806"/>
            <a:ext cx="1159012" cy="115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1675" y="2884056"/>
            <a:ext cx="1159012" cy="115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idx="6" type="title"/>
          </p:nvPr>
        </p:nvSpPr>
        <p:spPr>
          <a:xfrm>
            <a:off x="2421000" y="1157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eko"/>
                <a:ea typeface="Teko"/>
                <a:cs typeface="Teko"/>
                <a:sym typeface="Teko"/>
              </a:rPr>
              <a:t>CONCLUSIONES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00" y="2405746"/>
            <a:ext cx="1024879" cy="10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026" y="3820801"/>
            <a:ext cx="987825" cy="9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679" y="91360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/>
          <p:nvPr/>
        </p:nvSpPr>
        <p:spPr>
          <a:xfrm>
            <a:off x="2276275" y="1240000"/>
            <a:ext cx="4956300" cy="566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ALTA CAPACIDAD DE ANÁLISIS DE VIDEO E IMÁGENES</a:t>
            </a:r>
            <a:endParaRPr i="1"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2276275" y="2634988"/>
            <a:ext cx="4956300" cy="566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CALIDAD, SEGURIDAD, EFICIENCIA, AUTOMATIZACIÓN E I+D</a:t>
            </a:r>
            <a:endParaRPr i="1"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2276275" y="4186300"/>
            <a:ext cx="4956300" cy="566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BENEFICIO PARA LOS PACIENTES Y SALUD PÚBLICA</a:t>
            </a:r>
            <a:endParaRPr i="1" sz="18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51" name="Google Shape;35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436000" y="1886975"/>
            <a:ext cx="595625" cy="5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436000" y="3430625"/>
            <a:ext cx="595625" cy="5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 b="35909" l="16200" r="16295" t="36066"/>
          <a:stretch/>
        </p:blipFill>
        <p:spPr>
          <a:xfrm>
            <a:off x="0" y="-25150"/>
            <a:ext cx="9144000" cy="5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 b="34578" l="12795" r="12638" t="34550"/>
          <a:stretch/>
        </p:blipFill>
        <p:spPr>
          <a:xfrm>
            <a:off x="0" y="0"/>
            <a:ext cx="9144001" cy="5357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34578" l="12795" r="12638" t="34550"/>
          <a:stretch/>
        </p:blipFill>
        <p:spPr>
          <a:xfrm>
            <a:off x="0" y="0"/>
            <a:ext cx="9144001" cy="535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2392000" y="863075"/>
            <a:ext cx="4531500" cy="2081100"/>
          </a:xfrm>
          <a:prstGeom prst="rect">
            <a:avLst/>
          </a:prstGeom>
          <a:solidFill>
            <a:srgbClr val="A2C4C9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200">
                <a:latin typeface="Hind Vadodara"/>
                <a:ea typeface="Hind Vadodara"/>
                <a:cs typeface="Hind Vadodara"/>
                <a:sym typeface="Hind Vadodara"/>
              </a:rPr>
              <a:t>VISIÓN POR COMPUTADOR</a:t>
            </a:r>
            <a:endParaRPr b="1" i="1" sz="22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00">
                <a:latin typeface="Hind Vadodara Light"/>
                <a:ea typeface="Hind Vadodara Light"/>
                <a:cs typeface="Hind Vadodara Light"/>
                <a:sym typeface="Hind Vadodara Light"/>
              </a:rPr>
              <a:t>C</a:t>
            </a:r>
            <a:r>
              <a:rPr i="1" lang="es" sz="2200">
                <a:latin typeface="Hind Vadodara Light"/>
                <a:ea typeface="Hind Vadodara Light"/>
                <a:cs typeface="Hind Vadodara Light"/>
                <a:sym typeface="Hind Vadodara Light"/>
              </a:rPr>
              <a:t>apacidad para analizar y procesar imágenes y datos visuales de manera automatizada y precisa</a:t>
            </a:r>
            <a:endParaRPr i="1" sz="25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50" y="1610525"/>
            <a:ext cx="1394850" cy="13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/>
          <p:nvPr/>
        </p:nvSpPr>
        <p:spPr>
          <a:xfrm>
            <a:off x="2183050" y="1610525"/>
            <a:ext cx="1994100" cy="2319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CALIDAD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2183050" y="1928575"/>
            <a:ext cx="1994100" cy="2319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SEGURIDAD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2183050" y="2246625"/>
            <a:ext cx="1994100" cy="2319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EFICIENCIA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2183050" y="2564675"/>
            <a:ext cx="1994100" cy="2319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AUTOMATIZACIÓN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2183050" y="2882725"/>
            <a:ext cx="1994100" cy="2319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I+D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6" name="Google Shape;156;p29"/>
          <p:cNvSpPr txBox="1"/>
          <p:nvPr>
            <p:ph type="title"/>
          </p:nvPr>
        </p:nvSpPr>
        <p:spPr>
          <a:xfrm>
            <a:off x="2359975" y="184583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Teko"/>
                <a:ea typeface="Teko"/>
                <a:cs typeface="Teko"/>
                <a:sym typeface="Teko"/>
              </a:rPr>
              <a:t>OBJETIVOS</a:t>
            </a:r>
            <a:endParaRPr b="1" sz="40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825" y="3630826"/>
            <a:ext cx="552825" cy="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/>
          <p:nvPr/>
        </p:nvSpPr>
        <p:spPr>
          <a:xfrm>
            <a:off x="5953350" y="3165850"/>
            <a:ext cx="2556600" cy="2319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DESAROLLO NUEVOS FÁRMACOS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825" y="3005388"/>
            <a:ext cx="552825" cy="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5953350" y="3791275"/>
            <a:ext cx="2556600" cy="2319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ACORTAR TIEMPOS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275" y="4256253"/>
            <a:ext cx="675925" cy="6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5953350" y="4478263"/>
            <a:ext cx="2556600" cy="2319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MEJORA EFECTIVIDAD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0100" y="3274473"/>
            <a:ext cx="1394850" cy="13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6479040">
            <a:off x="4932025" y="1525275"/>
            <a:ext cx="1394850" cy="13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/>
          <p:nvPr/>
        </p:nvSpPr>
        <p:spPr>
          <a:xfrm>
            <a:off x="6098925" y="1122625"/>
            <a:ext cx="2932800" cy="3024600"/>
          </a:xfrm>
          <a:prstGeom prst="teardrop">
            <a:avLst>
              <a:gd fmla="val 100000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89900" y="1122625"/>
            <a:ext cx="2932800" cy="3024600"/>
          </a:xfrm>
          <a:prstGeom prst="teardrop">
            <a:avLst>
              <a:gd fmla="val 100000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3015175" y="2001875"/>
            <a:ext cx="2932800" cy="3024600"/>
          </a:xfrm>
          <a:prstGeom prst="teardrop">
            <a:avLst>
              <a:gd fmla="val 100000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2421000" y="62533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Teko"/>
                <a:ea typeface="Teko"/>
                <a:cs typeface="Teko"/>
                <a:sym typeface="Teko"/>
              </a:rPr>
              <a:t>HISTORIA</a:t>
            </a:r>
            <a:endParaRPr b="1" sz="40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800"/>
              <a:t>Primeras Aplicaciones</a:t>
            </a:r>
            <a:endParaRPr i="1" sz="2800"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005" y="345855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" y="264795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5730" y="269470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3595413" y="2542300"/>
            <a:ext cx="19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LEGIBILIDAD CÓDIGOS DE BARRAS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816675" y="1386275"/>
            <a:ext cx="193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INTEGRIDAD, COLOR Y FORMA DE MEDICAMENTOS SÓLIDOS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6723000" y="1386275"/>
            <a:ext cx="193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NÚMERO DE MEDICAMENTOS Y </a:t>
            </a: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ETIQUETADO</a:t>
            </a: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 DE LOS LOTES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3983313" y="1052900"/>
            <a:ext cx="11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ind Vadodara Light"/>
                <a:ea typeface="Hind Vadodara Light"/>
                <a:cs typeface="Hind Vadodara Light"/>
                <a:sym typeface="Hind Vadodara Light"/>
              </a:rPr>
              <a:t>1990’s</a:t>
            </a:r>
            <a:endParaRPr sz="18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2421000" y="62533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Teko"/>
                <a:ea typeface="Teko"/>
                <a:cs typeface="Teko"/>
                <a:sym typeface="Teko"/>
              </a:rPr>
              <a:t>HISTORIA</a:t>
            </a:r>
            <a:endParaRPr b="1" sz="40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800"/>
              <a:t>Actualidad</a:t>
            </a:r>
            <a:endParaRPr i="1" sz="28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600" y="325750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900" y="140485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>
            <a:off x="247700" y="2700250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CONTROL DE LÍQUIDOS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1625400" y="4552625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MULTIMEDIA COMPLEJA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4506475" y="4552625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IDENTIFICACIÓN DE PATRONES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300" y="3378126"/>
            <a:ext cx="977950" cy="9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3135225" y="2700250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PARTÍCULAS EXTRAÑAS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5974975" y="2700250"/>
            <a:ext cx="2667600" cy="392400"/>
          </a:xfrm>
          <a:prstGeom prst="roundRect">
            <a:avLst>
              <a:gd fmla="val 16667" name="adj"/>
            </a:avLst>
          </a:prstGeom>
          <a:solidFill>
            <a:srgbClr val="88AF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eko"/>
                <a:ea typeface="Teko"/>
                <a:cs typeface="Teko"/>
                <a:sym typeface="Teko"/>
              </a:rPr>
              <a:t>INTELIGENCIA ARTIFICIAL</a:t>
            </a:r>
            <a:endParaRPr sz="18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9425" y="135255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9175" y="1352558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1256800" y="1511100"/>
            <a:ext cx="1717500" cy="157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4659588" y="424338"/>
            <a:ext cx="3946500" cy="345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75" y="1634425"/>
            <a:ext cx="842725" cy="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488" y="1028000"/>
            <a:ext cx="842725" cy="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813" y="1920800"/>
            <a:ext cx="842725" cy="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900" y="2813600"/>
            <a:ext cx="842725" cy="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775" y="1729038"/>
            <a:ext cx="842725" cy="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825" y="2706700"/>
            <a:ext cx="842725" cy="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025" y="2387346"/>
            <a:ext cx="578525" cy="57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2"/>
          <p:cNvCxnSpPr>
            <a:stCxn id="199" idx="7"/>
            <a:endCxn id="200" idx="1"/>
          </p:cNvCxnSpPr>
          <p:nvPr/>
        </p:nvCxnSpPr>
        <p:spPr>
          <a:xfrm flipH="1" rot="10800000">
            <a:off x="2722778" y="929881"/>
            <a:ext cx="2514900" cy="8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2"/>
          <p:cNvCxnSpPr>
            <a:stCxn id="199" idx="5"/>
            <a:endCxn id="200" idx="3"/>
          </p:cNvCxnSpPr>
          <p:nvPr/>
        </p:nvCxnSpPr>
        <p:spPr>
          <a:xfrm>
            <a:off x="2722778" y="2858519"/>
            <a:ext cx="2514900" cy="5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2"/>
          <p:cNvSpPr txBox="1"/>
          <p:nvPr/>
        </p:nvSpPr>
        <p:spPr>
          <a:xfrm>
            <a:off x="5667450" y="577725"/>
            <a:ext cx="193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Hind Vadodara"/>
                <a:ea typeface="Hind Vadodara"/>
                <a:cs typeface="Hind Vadodara"/>
                <a:sym typeface="Hind Vadodara"/>
              </a:rPr>
              <a:t>GRAN ESCALA</a:t>
            </a:r>
            <a:endParaRPr b="1" sz="17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1213300" y="1634425"/>
            <a:ext cx="1804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Hind Vadodara"/>
                <a:ea typeface="Hind Vadodara"/>
                <a:cs typeface="Hind Vadodara"/>
                <a:sym typeface="Hind Vadodara"/>
              </a:rPr>
              <a:t>PEQUEÑA</a:t>
            </a:r>
            <a:r>
              <a:rPr b="1" lang="es" sz="1700"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endParaRPr b="1" sz="17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Hind Vadodara"/>
                <a:ea typeface="Hind Vadodara"/>
                <a:cs typeface="Hind Vadodara"/>
                <a:sym typeface="Hind Vadodara"/>
              </a:rPr>
              <a:t>ESCALA</a:t>
            </a:r>
            <a:endParaRPr b="1" sz="17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700" y="4087045"/>
            <a:ext cx="578525" cy="5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1842725" y="4174725"/>
            <a:ext cx="655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Hind Vadodara Light"/>
                <a:ea typeface="Hind Vadodara Light"/>
                <a:cs typeface="Hind Vadodara Light"/>
                <a:sym typeface="Hind Vadodara Light"/>
              </a:rPr>
              <a:t>NECESIDAD DE </a:t>
            </a:r>
            <a:r>
              <a:rPr b="1" lang="es" sz="1700">
                <a:latin typeface="Hind Vadodara"/>
                <a:ea typeface="Hind Vadodara"/>
                <a:cs typeface="Hind Vadodara"/>
                <a:sym typeface="Hind Vadodara"/>
              </a:rPr>
              <a:t>OPTIMIZACIÓN</a:t>
            </a:r>
            <a:r>
              <a:rPr lang="es" sz="1700">
                <a:latin typeface="Hind Vadodara Light"/>
                <a:ea typeface="Hind Vadodara Light"/>
                <a:cs typeface="Hind Vadodara Light"/>
                <a:sym typeface="Hind Vadodara Light"/>
              </a:rPr>
              <a:t> DEL PROCESO DE PRODUCCIÓN</a:t>
            </a:r>
            <a:endParaRPr sz="17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 rot="-1071101">
            <a:off x="2493851" y="963774"/>
            <a:ext cx="2833105" cy="4462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700">
                <a:latin typeface="Hind Vadodara Light"/>
                <a:ea typeface="Hind Vadodara Light"/>
                <a:cs typeface="Hind Vadodara Light"/>
                <a:sym typeface="Hind Vadodara Light"/>
              </a:rPr>
              <a:t>Avances tecnológicos</a:t>
            </a:r>
            <a:endParaRPr i="1" sz="17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2421000" y="152833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eko"/>
                <a:ea typeface="Teko"/>
                <a:cs typeface="Teko"/>
                <a:sym typeface="Teko"/>
              </a:rPr>
              <a:t>LIMITACIONES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393775" y="1188525"/>
            <a:ext cx="2641500" cy="14790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50" y="917779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3292275" y="1188525"/>
            <a:ext cx="2641500" cy="14790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350" y="917779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>
            <a:off x="6251825" y="1188525"/>
            <a:ext cx="2641500" cy="14790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900" y="917779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>
            <a:off x="1757625" y="3101600"/>
            <a:ext cx="2641500" cy="14790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700" y="2830854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5167613" y="3160775"/>
            <a:ext cx="2641500" cy="14790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688" y="2890029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137" y="2014975"/>
            <a:ext cx="556775" cy="5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>
            <p:ph type="title"/>
          </p:nvPr>
        </p:nvSpPr>
        <p:spPr>
          <a:xfrm>
            <a:off x="354625" y="1491825"/>
            <a:ext cx="2719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Detalles difíciles de analizar</a:t>
            </a:r>
            <a:endParaRPr sz="2100"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125" y="1978357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type="title"/>
          </p:nvPr>
        </p:nvSpPr>
        <p:spPr>
          <a:xfrm>
            <a:off x="3227025" y="1521425"/>
            <a:ext cx="2719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Variabilidad de las muestras</a:t>
            </a:r>
            <a:endParaRPr sz="2100"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3125" y="1936138"/>
            <a:ext cx="714450" cy="7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>
            <p:ph type="title"/>
          </p:nvPr>
        </p:nvSpPr>
        <p:spPr>
          <a:xfrm>
            <a:off x="6230450" y="1521425"/>
            <a:ext cx="2719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Sistemas Tiempo Real · Hardware</a:t>
            </a:r>
            <a:endParaRPr sz="2100"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1150" y="3866150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>
            <p:ph type="title"/>
          </p:nvPr>
        </p:nvSpPr>
        <p:spPr>
          <a:xfrm>
            <a:off x="1718475" y="3366925"/>
            <a:ext cx="2719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Interpretación de los resultados</a:t>
            </a:r>
            <a:endParaRPr sz="2100"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0450" y="3866150"/>
            <a:ext cx="714450" cy="7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type="title"/>
          </p:nvPr>
        </p:nvSpPr>
        <p:spPr>
          <a:xfrm>
            <a:off x="5126200" y="3366925"/>
            <a:ext cx="2719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Privacidad y regulaciones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